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开场提醒：FDE 的价值在于把真实工作流中的摩擦转成可测量的系统改进。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结束练习：让学习者用四维模型筛一个身边场景，并写出 POC 的成功、失败和停止条件。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image" Target="../media/image-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4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b="1" dirty="0">
                <a:solidFill>
                  <a:srgbClr val="D8F3DC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AI STUDY · FDE</a:t>
            </a:r>
            <a:endParaRPr lang="zh-CN" sz="1000" dirty="0"/>
          </a:p>
        </p:txBody>
      </p:sp>
      <p:pic>
        <p:nvPicPr>
          <p:cNvPr id="3" name="Image 0" descr="FDE 场景选型与交付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749808"/>
            <a:ext cx="978408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64240" y="429768"/>
            <a:ext cx="502920" cy="502920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64240" y="429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100" b="1" dirty="0">
                <a:solidFill>
                  <a:srgbClr val="FFFFFF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01</a:t>
            </a:r>
            <a:endParaRPr lang="zh-CN" sz="1100" dirty="0"/>
          </a:p>
        </p:txBody>
      </p:sp>
      <p:pic>
        <p:nvPicPr>
          <p:cNvPr id="6" name="Image 1" descr="把现场问题变成可验证、可复用的 AI 交付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828800"/>
            <a:ext cx="7680960" cy="502920"/>
          </a:xfrm>
          <a:prstGeom prst="rect">
            <a:avLst/>
          </a:prstGeom>
        </p:spPr>
      </p:pic>
      <p:pic>
        <p:nvPicPr>
          <p:cNvPr id="7" name="Image 2" descr="FDE 不只是“帮客户接入模型”，而是把不确定性前移，把一次性交付沉淀成产品资产。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743200"/>
            <a:ext cx="7955280" cy="54864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658368" y="4160520"/>
            <a:ext cx="2194560" cy="640080"/>
          </a:xfrm>
          <a:prstGeom prst="roundRect">
            <a:avLst>
              <a:gd name="adj" fmla="val 11429"/>
            </a:avLst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9" name="Image 3" descr="现场问题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178808"/>
            <a:ext cx="2194560" cy="603504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3337560" y="4160520"/>
            <a:ext cx="2194560" cy="640080"/>
          </a:xfrm>
          <a:prstGeom prst="roundRect">
            <a:avLst>
              <a:gd name="adj" fmla="val 11429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11" name="Image 4" descr="最小 POC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7560" y="4178808"/>
            <a:ext cx="2194560" cy="603504"/>
          </a:xfrm>
          <a:prstGeom prst="rect">
            <a:avLst/>
          </a:prstGeom>
        </p:spPr>
      </p:pic>
      <p:sp>
        <p:nvSpPr>
          <p:cNvPr id="12" name="Shape 5"/>
          <p:cNvSpPr/>
          <p:nvPr/>
        </p:nvSpPr>
        <p:spPr>
          <a:xfrm>
            <a:off x="6016752" y="4160520"/>
            <a:ext cx="2194560" cy="640080"/>
          </a:xfrm>
          <a:prstGeom prst="roundRect">
            <a:avLst>
              <a:gd name="adj" fmla="val 11429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13" name="Image 5" descr="交付闭环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752" y="4178808"/>
            <a:ext cx="2194560" cy="603504"/>
          </a:xfrm>
          <a:prstGeom prst="rect">
            <a:avLst/>
          </a:prstGeom>
        </p:spPr>
      </p:pic>
      <p:sp>
        <p:nvSpPr>
          <p:cNvPr id="14" name="Shape 6"/>
          <p:cNvSpPr/>
          <p:nvPr/>
        </p:nvSpPr>
        <p:spPr>
          <a:xfrm>
            <a:off x="8695944" y="4160520"/>
            <a:ext cx="2194560" cy="640080"/>
          </a:xfrm>
          <a:prstGeom prst="roundRect">
            <a:avLst>
              <a:gd name="adj" fmla="val 11429"/>
            </a:avLst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15" name="Image 6" descr="可复用资产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5944" y="4178808"/>
            <a:ext cx="2194560" cy="603504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852928" y="4480560"/>
            <a:ext cx="411480" cy="0"/>
          </a:xfrm>
          <a:prstGeom prst="line">
            <a:avLst/>
          </a:prstGeom>
          <a:noFill/>
          <a:ln w="25400">
            <a:solidFill>
              <a:srgbClr val="D8F3DC"/>
            </a:solidFill>
            <a:prstDash val="solid"/>
            <a:headEnd type="none"/>
            <a:tailEnd type="triangle"/>
          </a:ln>
        </p:spPr>
      </p:sp>
      <p:sp>
        <p:nvSpPr>
          <p:cNvPr id="17" name="Shape 8"/>
          <p:cNvSpPr/>
          <p:nvPr/>
        </p:nvSpPr>
        <p:spPr>
          <a:xfrm>
            <a:off x="5532120" y="4480560"/>
            <a:ext cx="411480" cy="0"/>
          </a:xfrm>
          <a:prstGeom prst="line">
            <a:avLst/>
          </a:prstGeom>
          <a:noFill/>
          <a:ln w="25400">
            <a:solidFill>
              <a:srgbClr val="D8F3DC"/>
            </a:solidFill>
            <a:prstDash val="solid"/>
            <a:headEnd type="none"/>
            <a:tailEnd type="triangle"/>
          </a:ln>
        </p:spPr>
      </p:sp>
      <p:sp>
        <p:nvSpPr>
          <p:cNvPr id="18" name="Shape 9"/>
          <p:cNvSpPr/>
          <p:nvPr/>
        </p:nvSpPr>
        <p:spPr>
          <a:xfrm>
            <a:off x="8211312" y="4480560"/>
            <a:ext cx="411480" cy="0"/>
          </a:xfrm>
          <a:prstGeom prst="line">
            <a:avLst/>
          </a:prstGeom>
          <a:noFill/>
          <a:ln w="25400">
            <a:solidFill>
              <a:srgbClr val="D8F3DC"/>
            </a:solidFill>
            <a:prstDash val="solid"/>
            <a:headEnd type="none"/>
            <a:tailEnd type="triangle"/>
          </a:ln>
        </p:spPr>
      </p:sp>
      <p:pic>
        <p:nvPicPr>
          <p:cNvPr id="19" name="Image 7" descr="配套课程：AI 知识工作流 · 课程配套初版 · 2026-09-14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6437376"/>
            <a:ext cx="1060704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b="1" dirty="0">
                <a:solidFill>
                  <a:srgbClr val="2A9D8F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01 · SCENARIO</a:t>
            </a:r>
            <a:endParaRPr lang="zh-CN" sz="1000" dirty="0"/>
          </a:p>
        </p:txBody>
      </p:sp>
      <p:pic>
        <p:nvPicPr>
          <p:cNvPr id="3" name="Image 0" descr="先问五个问题，再决定做不做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749808"/>
            <a:ext cx="978408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64240" y="429768"/>
            <a:ext cx="502920" cy="502920"/>
          </a:xfrm>
          <a:prstGeom prst="ellipse">
            <a:avLst/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64240" y="429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100" b="1" dirty="0">
                <a:solidFill>
                  <a:srgbClr val="1B4B53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02</a:t>
            </a:r>
            <a:endParaRPr lang="zh-CN" sz="1100" dirty="0"/>
          </a:p>
        </p:txBody>
      </p:sp>
      <p:sp>
        <p:nvSpPr>
          <p:cNvPr id="6" name="Shape 3"/>
          <p:cNvSpPr/>
          <p:nvPr/>
        </p:nvSpPr>
        <p:spPr>
          <a:xfrm>
            <a:off x="685800" y="1600200"/>
            <a:ext cx="3246120" cy="1463040"/>
          </a:xfrm>
          <a:prstGeom prst="roundRect">
            <a:avLst>
              <a:gd name="adj" fmla="val 5000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1801368"/>
            <a:ext cx="219456" cy="21945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8" name="Image 1" descr="痛点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152" y="1783080"/>
            <a:ext cx="2514600" cy="274320"/>
          </a:xfrm>
          <a:prstGeom prst="rect">
            <a:avLst/>
          </a:prstGeom>
        </p:spPr>
      </p:pic>
      <p:pic>
        <p:nvPicPr>
          <p:cNvPr id="9" name="Image 2" descr="现在最贵的人工环节是什么？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2167128"/>
            <a:ext cx="2843784" cy="749808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4480560" y="1600200"/>
            <a:ext cx="3246120" cy="1463040"/>
          </a:xfrm>
          <a:prstGeom prst="roundRect">
            <a:avLst>
              <a:gd name="adj" fmla="val 5000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1" name="Shape 6"/>
          <p:cNvSpPr/>
          <p:nvPr/>
        </p:nvSpPr>
        <p:spPr>
          <a:xfrm>
            <a:off x="4681728" y="180136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12" name="Image 3" descr="频率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912" y="1783080"/>
            <a:ext cx="2514600" cy="274320"/>
          </a:xfrm>
          <a:prstGeom prst="rect">
            <a:avLst/>
          </a:prstGeom>
        </p:spPr>
      </p:pic>
      <p:pic>
        <p:nvPicPr>
          <p:cNvPr id="13" name="Image 4" descr="它是否高频、重复、可观察？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1728" y="2167128"/>
            <a:ext cx="2843784" cy="749808"/>
          </a:xfrm>
          <a:prstGeom prst="rect">
            <a:avLst/>
          </a:prstGeom>
        </p:spPr>
      </p:pic>
      <p:sp>
        <p:nvSpPr>
          <p:cNvPr id="14" name="Shape 7"/>
          <p:cNvSpPr/>
          <p:nvPr/>
        </p:nvSpPr>
        <p:spPr>
          <a:xfrm>
            <a:off x="8275320" y="1600200"/>
            <a:ext cx="3246120" cy="1463040"/>
          </a:xfrm>
          <a:prstGeom prst="roundRect">
            <a:avLst>
              <a:gd name="adj" fmla="val 5000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5" name="Shape 8"/>
          <p:cNvSpPr/>
          <p:nvPr/>
        </p:nvSpPr>
        <p:spPr>
          <a:xfrm>
            <a:off x="8476488" y="1801368"/>
            <a:ext cx="219456" cy="219456"/>
          </a:xfrm>
          <a:prstGeom prst="ellipse">
            <a:avLst/>
          </a:prstGeom>
          <a:solidFill>
            <a:srgbClr val="1B4B53"/>
          </a:solidFill>
          <a:ln w="12700">
            <a:solidFill>
              <a:srgbClr val="1B4B53"/>
            </a:solidFill>
            <a:prstDash val="solid"/>
          </a:ln>
        </p:spPr>
      </p:sp>
      <p:pic>
        <p:nvPicPr>
          <p:cNvPr id="16" name="Image 5" descr="边界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5672" y="1783080"/>
            <a:ext cx="2514600" cy="274320"/>
          </a:xfrm>
          <a:prstGeom prst="rect">
            <a:avLst/>
          </a:prstGeom>
        </p:spPr>
      </p:pic>
      <p:pic>
        <p:nvPicPr>
          <p:cNvPr id="17" name="Image 6" descr="哪些动作必须由人拍板？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6488" y="2167128"/>
            <a:ext cx="2843784" cy="749808"/>
          </a:xfrm>
          <a:prstGeom prst="rect">
            <a:avLst/>
          </a:prstGeom>
        </p:spPr>
      </p:pic>
      <p:sp>
        <p:nvSpPr>
          <p:cNvPr id="18" name="Shape 9"/>
          <p:cNvSpPr/>
          <p:nvPr/>
        </p:nvSpPr>
        <p:spPr>
          <a:xfrm>
            <a:off x="685800" y="3474720"/>
            <a:ext cx="3246120" cy="1463040"/>
          </a:xfrm>
          <a:prstGeom prst="roundRect">
            <a:avLst>
              <a:gd name="adj" fmla="val 5000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9" name="Shape 10"/>
          <p:cNvSpPr/>
          <p:nvPr/>
        </p:nvSpPr>
        <p:spPr>
          <a:xfrm>
            <a:off x="886968" y="367588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20" name="Image 7" descr="数据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6152" y="3657600"/>
            <a:ext cx="2514600" cy="274320"/>
          </a:xfrm>
          <a:prstGeom prst="rect">
            <a:avLst/>
          </a:prstGeom>
        </p:spPr>
      </p:pic>
      <p:pic>
        <p:nvPicPr>
          <p:cNvPr id="21" name="Image 8" descr="是否有可用样例和反例？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6968" y="4041648"/>
            <a:ext cx="2843784" cy="749808"/>
          </a:xfrm>
          <a:prstGeom prst="rect">
            <a:avLst/>
          </a:prstGeom>
        </p:spPr>
      </p:pic>
      <p:sp>
        <p:nvSpPr>
          <p:cNvPr id="22" name="Shape 11"/>
          <p:cNvSpPr/>
          <p:nvPr/>
        </p:nvSpPr>
        <p:spPr>
          <a:xfrm>
            <a:off x="4480560" y="3474720"/>
            <a:ext cx="3246120" cy="1463040"/>
          </a:xfrm>
          <a:prstGeom prst="roundRect">
            <a:avLst>
              <a:gd name="adj" fmla="val 5000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23" name="Shape 12"/>
          <p:cNvSpPr/>
          <p:nvPr/>
        </p:nvSpPr>
        <p:spPr>
          <a:xfrm>
            <a:off x="4681728" y="3675888"/>
            <a:ext cx="219456" cy="21945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24" name="Image 9" descr="价值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0912" y="3657600"/>
            <a:ext cx="2514600" cy="274320"/>
          </a:xfrm>
          <a:prstGeom prst="rect">
            <a:avLst/>
          </a:prstGeom>
        </p:spPr>
      </p:pic>
      <p:pic>
        <p:nvPicPr>
          <p:cNvPr id="25" name="Image 10" descr="成功后用什么指标证明？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1728" y="4041648"/>
            <a:ext cx="2843784" cy="749808"/>
          </a:xfrm>
          <a:prstGeom prst="rect">
            <a:avLst/>
          </a:prstGeom>
        </p:spPr>
      </p:pic>
      <p:pic>
        <p:nvPicPr>
          <p:cNvPr id="26" name="Image 11" descr="不能回答的问题不是“以后再说”，而是 POC 的风险清单。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3232" y="5577840"/>
            <a:ext cx="8686800" cy="347472"/>
          </a:xfrm>
          <a:prstGeom prst="rect">
            <a:avLst/>
          </a:prstGeom>
        </p:spPr>
      </p:pic>
      <p:pic>
        <p:nvPicPr>
          <p:cNvPr id="27" name="Image 12" descr="场景选择的第一原则：先证明工作值得被改造，再讨论模型有多强。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4360" y="6437376"/>
            <a:ext cx="1060704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b="1" dirty="0">
                <a:solidFill>
                  <a:srgbClr val="2A9D8F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02 · FIT MODEL</a:t>
            </a:r>
            <a:endParaRPr lang="zh-CN" sz="1000" dirty="0"/>
          </a:p>
        </p:txBody>
      </p:sp>
      <p:pic>
        <p:nvPicPr>
          <p:cNvPr id="3" name="Image 0" descr="用四个维度筛选高价值场景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749808"/>
            <a:ext cx="978408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64240" y="429768"/>
            <a:ext cx="502920" cy="502920"/>
          </a:xfrm>
          <a:prstGeom prst="ellipse">
            <a:avLst/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64240" y="429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100" b="1" dirty="0">
                <a:solidFill>
                  <a:srgbClr val="1B4B53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03</a:t>
            </a:r>
            <a:endParaRPr lang="zh-CN" sz="1100" dirty="0"/>
          </a:p>
        </p:txBody>
      </p:sp>
      <p:sp>
        <p:nvSpPr>
          <p:cNvPr id="6" name="Shape 3"/>
          <p:cNvSpPr/>
          <p:nvPr/>
        </p:nvSpPr>
        <p:spPr>
          <a:xfrm>
            <a:off x="777240" y="1737360"/>
            <a:ext cx="4800600" cy="1508760"/>
          </a:xfrm>
          <a:prstGeom prst="roundRect">
            <a:avLst>
              <a:gd name="adj" fmla="val 4848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78408" y="1938528"/>
            <a:ext cx="219456" cy="21945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8" name="Image 1" descr="价值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592" y="1920240"/>
            <a:ext cx="4069080" cy="274320"/>
          </a:xfrm>
          <a:prstGeom prst="rect">
            <a:avLst/>
          </a:prstGeom>
        </p:spPr>
      </p:pic>
      <p:pic>
        <p:nvPicPr>
          <p:cNvPr id="9" name="Image 2" descr="节省时间、减少错误或提升收入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" y="2304288"/>
            <a:ext cx="4398264" cy="795528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6355080" y="1737360"/>
            <a:ext cx="4800600" cy="1508760"/>
          </a:xfrm>
          <a:prstGeom prst="roundRect">
            <a:avLst>
              <a:gd name="adj" fmla="val 4848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1" name="Shape 6"/>
          <p:cNvSpPr/>
          <p:nvPr/>
        </p:nvSpPr>
        <p:spPr>
          <a:xfrm>
            <a:off x="6556248" y="193852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12" name="Image 3" descr="可行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5432" y="1920240"/>
            <a:ext cx="4069080" cy="274320"/>
          </a:xfrm>
          <a:prstGeom prst="rect">
            <a:avLst/>
          </a:prstGeom>
        </p:spPr>
      </p:pic>
      <p:pic>
        <p:nvPicPr>
          <p:cNvPr id="13" name="Image 4" descr="数据、权限、接口和环境可获得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6248" y="2304288"/>
            <a:ext cx="4398264" cy="795528"/>
          </a:xfrm>
          <a:prstGeom prst="rect">
            <a:avLst/>
          </a:prstGeom>
        </p:spPr>
      </p:pic>
      <p:sp>
        <p:nvSpPr>
          <p:cNvPr id="14" name="Shape 7"/>
          <p:cNvSpPr/>
          <p:nvPr/>
        </p:nvSpPr>
        <p:spPr>
          <a:xfrm>
            <a:off x="777240" y="3886200"/>
            <a:ext cx="4800600" cy="1508760"/>
          </a:xfrm>
          <a:prstGeom prst="roundRect">
            <a:avLst>
              <a:gd name="adj" fmla="val 4848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5" name="Shape 8"/>
          <p:cNvSpPr/>
          <p:nvPr/>
        </p:nvSpPr>
        <p:spPr>
          <a:xfrm>
            <a:off x="978408" y="4087368"/>
            <a:ext cx="219456" cy="219456"/>
          </a:xfrm>
          <a:prstGeom prst="ellipse">
            <a:avLst/>
          </a:prstGeom>
          <a:solidFill>
            <a:srgbClr val="1B4B53"/>
          </a:solidFill>
          <a:ln w="12700">
            <a:solidFill>
              <a:srgbClr val="1B4B53"/>
            </a:solidFill>
            <a:prstDash val="solid"/>
          </a:ln>
        </p:spPr>
      </p:sp>
      <p:pic>
        <p:nvPicPr>
          <p:cNvPr id="16" name="Image 5" descr="风险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7592" y="4069080"/>
            <a:ext cx="4069080" cy="274320"/>
          </a:xfrm>
          <a:prstGeom prst="rect">
            <a:avLst/>
          </a:prstGeom>
        </p:spPr>
      </p:pic>
      <p:pic>
        <p:nvPicPr>
          <p:cNvPr id="17" name="Image 6" descr="错误后果可控，人工边界清晰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408" y="4453128"/>
            <a:ext cx="4398264" cy="795528"/>
          </a:xfrm>
          <a:prstGeom prst="rect">
            <a:avLst/>
          </a:prstGeom>
        </p:spPr>
      </p:pic>
      <p:sp>
        <p:nvSpPr>
          <p:cNvPr id="18" name="Shape 9"/>
          <p:cNvSpPr/>
          <p:nvPr/>
        </p:nvSpPr>
        <p:spPr>
          <a:xfrm>
            <a:off x="6355080" y="3886200"/>
            <a:ext cx="4800600" cy="1508760"/>
          </a:xfrm>
          <a:prstGeom prst="roundRect">
            <a:avLst>
              <a:gd name="adj" fmla="val 4848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9" name="Shape 10"/>
          <p:cNvSpPr/>
          <p:nvPr/>
        </p:nvSpPr>
        <p:spPr>
          <a:xfrm>
            <a:off x="6556248" y="408736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20" name="Image 7" descr="复用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5432" y="4069080"/>
            <a:ext cx="4069080" cy="274320"/>
          </a:xfrm>
          <a:prstGeom prst="rect">
            <a:avLst/>
          </a:prstGeom>
        </p:spPr>
      </p:pic>
      <p:pic>
        <p:nvPicPr>
          <p:cNvPr id="21" name="Image 8" descr="方法能迁移到相邻团队或任务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6248" y="4453128"/>
            <a:ext cx="4398264" cy="795528"/>
          </a:xfrm>
          <a:prstGeom prst="rect">
            <a:avLst/>
          </a:prstGeom>
        </p:spPr>
      </p:pic>
      <p:sp>
        <p:nvSpPr>
          <p:cNvPr id="22" name="Shape 11"/>
          <p:cNvSpPr/>
          <p:nvPr/>
        </p:nvSpPr>
        <p:spPr>
          <a:xfrm>
            <a:off x="5376672" y="2852928"/>
            <a:ext cx="1005840" cy="1005840"/>
          </a:xfrm>
          <a:prstGeom prst="ellipse">
            <a:avLst/>
          </a:prstGeom>
          <a:solidFill>
            <a:srgbClr val="D8F3DC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23" name="Image 9" descr="值得 验证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6672" y="2971800"/>
            <a:ext cx="1005840" cy="685800"/>
          </a:xfrm>
          <a:prstGeom prst="rect">
            <a:avLst/>
          </a:prstGeom>
        </p:spPr>
      </p:pic>
      <p:pic>
        <p:nvPicPr>
          <p:cNvPr id="24" name="Image 10" descr="四维不是打分游戏：任一维度明显为零，都应先缩小问题或暂停。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4360" y="6437376"/>
            <a:ext cx="1060704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b="1" dirty="0">
                <a:solidFill>
                  <a:srgbClr val="2A9D8F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03 · POC</a:t>
            </a:r>
            <a:endParaRPr lang="zh-CN" sz="1000" dirty="0"/>
          </a:p>
        </p:txBody>
      </p:sp>
      <p:pic>
        <p:nvPicPr>
          <p:cNvPr id="3" name="Image 0" descr="影子工作：先观察，再让系统建议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749808"/>
            <a:ext cx="978408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64240" y="429768"/>
            <a:ext cx="502920" cy="502920"/>
          </a:xfrm>
          <a:prstGeom prst="ellipse">
            <a:avLst/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64240" y="429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100" b="1" dirty="0">
                <a:solidFill>
                  <a:srgbClr val="1B4B53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04</a:t>
            </a:r>
            <a:endParaRPr lang="zh-CN" sz="1100" dirty="0"/>
          </a:p>
        </p:txBody>
      </p:sp>
      <p:sp>
        <p:nvSpPr>
          <p:cNvPr id="6" name="Shape 3"/>
          <p:cNvSpPr/>
          <p:nvPr/>
        </p:nvSpPr>
        <p:spPr>
          <a:xfrm>
            <a:off x="749808" y="1874520"/>
            <a:ext cx="1965960" cy="658368"/>
          </a:xfrm>
          <a:prstGeom prst="roundRect">
            <a:avLst>
              <a:gd name="adj" fmla="val 11111"/>
            </a:avLst>
          </a:prstGeom>
          <a:solidFill>
            <a:srgbClr val="1B4B53"/>
          </a:solidFill>
          <a:ln w="12700">
            <a:solidFill>
              <a:srgbClr val="1B4B53"/>
            </a:solidFill>
            <a:prstDash val="solid"/>
          </a:ln>
        </p:spPr>
      </p:sp>
      <p:pic>
        <p:nvPicPr>
          <p:cNvPr id="7" name="Image 1" descr="观察真实流程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1892808"/>
            <a:ext cx="1965960" cy="62179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3154680" y="1874520"/>
            <a:ext cx="1965960" cy="658368"/>
          </a:xfrm>
          <a:prstGeom prst="roundRect">
            <a:avLst>
              <a:gd name="adj" fmla="val 11111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9" name="Image 2" descr="收集 Golden Se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680" y="1892808"/>
            <a:ext cx="1965960" cy="621792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5559552" y="1874520"/>
            <a:ext cx="1965960" cy="658368"/>
          </a:xfrm>
          <a:prstGeom prst="roundRect">
            <a:avLst>
              <a:gd name="adj" fmla="val 11111"/>
            </a:avLst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11" name="Image 3" descr="记录 Bad Cas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9552" y="1892808"/>
            <a:ext cx="1965960" cy="621792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7964424" y="1874520"/>
            <a:ext cx="1965960" cy="658368"/>
          </a:xfrm>
          <a:prstGeom prst="roundRect">
            <a:avLst>
              <a:gd name="adj" fmla="val 11111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13" name="Image 4" descr="人工对比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4424" y="1892808"/>
            <a:ext cx="1965960" cy="621792"/>
          </a:xfrm>
          <a:prstGeom prst="rect">
            <a:avLst/>
          </a:prstGeom>
        </p:spPr>
      </p:pic>
      <p:sp>
        <p:nvSpPr>
          <p:cNvPr id="14" name="Shape 7"/>
          <p:cNvSpPr/>
          <p:nvPr/>
        </p:nvSpPr>
        <p:spPr>
          <a:xfrm>
            <a:off x="2724912" y="2203704"/>
            <a:ext cx="384048" cy="0"/>
          </a:xfrm>
          <a:prstGeom prst="line">
            <a:avLst/>
          </a:prstGeom>
          <a:noFill/>
          <a:ln w="25400">
            <a:solidFill>
              <a:srgbClr val="2A9D8F"/>
            </a:solidFill>
            <a:prstDash val="solid"/>
            <a:headEnd type="none"/>
            <a:tailEnd type="triangle"/>
          </a:ln>
        </p:spPr>
      </p:sp>
      <p:sp>
        <p:nvSpPr>
          <p:cNvPr id="15" name="Shape 8"/>
          <p:cNvSpPr/>
          <p:nvPr/>
        </p:nvSpPr>
        <p:spPr>
          <a:xfrm>
            <a:off x="5129784" y="2203704"/>
            <a:ext cx="384048" cy="0"/>
          </a:xfrm>
          <a:prstGeom prst="line">
            <a:avLst/>
          </a:prstGeom>
          <a:noFill/>
          <a:ln w="25400">
            <a:solidFill>
              <a:srgbClr val="2A9D8F"/>
            </a:solidFill>
            <a:prstDash val="solid"/>
            <a:headEnd type="none"/>
            <a:tailEnd type="triangle"/>
          </a:ln>
        </p:spPr>
      </p:sp>
      <p:sp>
        <p:nvSpPr>
          <p:cNvPr id="16" name="Shape 9"/>
          <p:cNvSpPr/>
          <p:nvPr/>
        </p:nvSpPr>
        <p:spPr>
          <a:xfrm>
            <a:off x="7534656" y="2203704"/>
            <a:ext cx="384048" cy="0"/>
          </a:xfrm>
          <a:prstGeom prst="line">
            <a:avLst/>
          </a:prstGeom>
          <a:noFill/>
          <a:ln w="25400">
            <a:solidFill>
              <a:srgbClr val="2A9D8F"/>
            </a:solidFill>
            <a:prstDash val="solid"/>
            <a:headEnd type="none"/>
            <a:tailEnd type="triangle"/>
          </a:ln>
        </p:spPr>
      </p:sp>
      <p:sp>
        <p:nvSpPr>
          <p:cNvPr id="17" name="Shape 10"/>
          <p:cNvSpPr/>
          <p:nvPr/>
        </p:nvSpPr>
        <p:spPr>
          <a:xfrm>
            <a:off x="749808" y="3246120"/>
            <a:ext cx="3246120" cy="1645920"/>
          </a:xfrm>
          <a:prstGeom prst="roundRect">
            <a:avLst>
              <a:gd name="adj" fmla="val 4444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8" name="Shape 11"/>
          <p:cNvSpPr/>
          <p:nvPr/>
        </p:nvSpPr>
        <p:spPr>
          <a:xfrm>
            <a:off x="950976" y="344728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19" name="Image 5" descr="最小 POC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160" y="3429000"/>
            <a:ext cx="2514600" cy="274320"/>
          </a:xfrm>
          <a:prstGeom prst="rect">
            <a:avLst/>
          </a:prstGeom>
        </p:spPr>
      </p:pic>
      <p:pic>
        <p:nvPicPr>
          <p:cNvPr id="20" name="Image 6" descr="只验证一个关键判断：输入是什么，输出什么，成功与失败如何区分。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976" y="3813048"/>
            <a:ext cx="2843784" cy="932688"/>
          </a:xfrm>
          <a:prstGeom prst="rect">
            <a:avLst/>
          </a:prstGeom>
        </p:spPr>
      </p:pic>
      <p:sp>
        <p:nvSpPr>
          <p:cNvPr id="21" name="Shape 12"/>
          <p:cNvSpPr/>
          <p:nvPr/>
        </p:nvSpPr>
        <p:spPr>
          <a:xfrm>
            <a:off x="4480560" y="3246120"/>
            <a:ext cx="3246120" cy="1645920"/>
          </a:xfrm>
          <a:prstGeom prst="roundRect">
            <a:avLst>
              <a:gd name="adj" fmla="val 4444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22" name="Shape 13"/>
          <p:cNvSpPr/>
          <p:nvPr/>
        </p:nvSpPr>
        <p:spPr>
          <a:xfrm>
            <a:off x="4681728" y="3447288"/>
            <a:ext cx="219456" cy="21945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23" name="Image 7" descr="不确定性前移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0912" y="3429000"/>
            <a:ext cx="2514600" cy="274320"/>
          </a:xfrm>
          <a:prstGeom prst="rect">
            <a:avLst/>
          </a:prstGeom>
        </p:spPr>
      </p:pic>
      <p:pic>
        <p:nvPicPr>
          <p:cNvPr id="24" name="Image 8" descr="把数据缺口、权限限制、提示注入和人工责任写进设计，而不是上线后才发现。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1728" y="3813048"/>
            <a:ext cx="2843784" cy="932688"/>
          </a:xfrm>
          <a:prstGeom prst="rect">
            <a:avLst/>
          </a:prstGeom>
        </p:spPr>
      </p:pic>
      <p:sp>
        <p:nvSpPr>
          <p:cNvPr id="25" name="Shape 14"/>
          <p:cNvSpPr/>
          <p:nvPr/>
        </p:nvSpPr>
        <p:spPr>
          <a:xfrm>
            <a:off x="8211312" y="3246120"/>
            <a:ext cx="3246120" cy="1645920"/>
          </a:xfrm>
          <a:prstGeom prst="roundRect">
            <a:avLst>
              <a:gd name="adj" fmla="val 4444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26" name="Shape 15"/>
          <p:cNvSpPr/>
          <p:nvPr/>
        </p:nvSpPr>
        <p:spPr>
          <a:xfrm>
            <a:off x="8412480" y="3447288"/>
            <a:ext cx="219456" cy="219456"/>
          </a:xfrm>
          <a:prstGeom prst="ellipse">
            <a:avLst/>
          </a:prstGeom>
          <a:solidFill>
            <a:srgbClr val="1B4B53"/>
          </a:solidFill>
          <a:ln w="12700">
            <a:solidFill>
              <a:srgbClr val="1B4B53"/>
            </a:solidFill>
            <a:prstDash val="solid"/>
          </a:ln>
        </p:spPr>
      </p:sp>
      <p:pic>
        <p:nvPicPr>
          <p:cNvPr id="27" name="Image 9" descr="停止条件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41664" y="3429000"/>
            <a:ext cx="2514600" cy="274320"/>
          </a:xfrm>
          <a:prstGeom prst="rect">
            <a:avLst/>
          </a:prstGeom>
        </p:spPr>
      </p:pic>
      <p:pic>
        <p:nvPicPr>
          <p:cNvPr id="28" name="Image 10" descr="指标没有改善、风险不可控或无法复核时，暂停扩张并回到问题定义。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2480" y="3813048"/>
            <a:ext cx="2843784" cy="932688"/>
          </a:xfrm>
          <a:prstGeom prst="rect">
            <a:avLst/>
          </a:prstGeom>
        </p:spPr>
      </p:pic>
      <p:pic>
        <p:nvPicPr>
          <p:cNvPr id="29" name="Image 11" descr="影子工作不替人做决定；它帮助团队看见“如果有系统，哪里会出错”。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4360" y="6437376"/>
            <a:ext cx="1060704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b="1" dirty="0">
                <a:solidFill>
                  <a:srgbClr val="2A9D8F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04 · DELIVERY</a:t>
            </a:r>
            <a:endParaRPr lang="zh-CN" sz="1000" dirty="0"/>
          </a:p>
        </p:txBody>
      </p:sp>
      <p:pic>
        <p:nvPicPr>
          <p:cNvPr id="3" name="Image 0" descr="交付的终点不是 Demo，而是可维护的闭环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749808"/>
            <a:ext cx="978408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64240" y="429768"/>
            <a:ext cx="502920" cy="502920"/>
          </a:xfrm>
          <a:prstGeom prst="ellipse">
            <a:avLst/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64240" y="429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100" b="1" dirty="0">
                <a:solidFill>
                  <a:srgbClr val="1B4B53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05</a:t>
            </a:r>
            <a:endParaRPr lang="zh-CN" sz="1100" dirty="0"/>
          </a:p>
        </p:txBody>
      </p:sp>
      <p:sp>
        <p:nvSpPr>
          <p:cNvPr id="6" name="Shape 3"/>
          <p:cNvSpPr/>
          <p:nvPr/>
        </p:nvSpPr>
        <p:spPr>
          <a:xfrm>
            <a:off x="749808" y="1783080"/>
            <a:ext cx="2240280" cy="1920240"/>
          </a:xfrm>
          <a:prstGeom prst="roundRect">
            <a:avLst>
              <a:gd name="adj" fmla="val 3810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50976" y="198424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280160" y="19659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b="1" dirty="0">
                <a:solidFill>
                  <a:srgbClr val="12343B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Workflow</a:t>
            </a:r>
            <a:endParaRPr lang="zh-CN" sz="1500" dirty="0"/>
          </a:p>
        </p:txBody>
      </p:sp>
      <p:pic>
        <p:nvPicPr>
          <p:cNvPr id="9" name="Image 1" descr="步骤与输入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2350008"/>
            <a:ext cx="1837944" cy="1207008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3035808" y="2743200"/>
            <a:ext cx="411480" cy="0"/>
          </a:xfrm>
          <a:prstGeom prst="line">
            <a:avLst/>
          </a:prstGeom>
          <a:noFill/>
          <a:ln w="25400">
            <a:solidFill>
              <a:srgbClr val="E9A23B"/>
            </a:solidFill>
            <a:prstDash val="solid"/>
            <a:headEnd type="none"/>
            <a:tailEnd type="triangle"/>
          </a:ln>
        </p:spPr>
      </p:sp>
      <p:sp>
        <p:nvSpPr>
          <p:cNvPr id="11" name="Shape 7"/>
          <p:cNvSpPr/>
          <p:nvPr/>
        </p:nvSpPr>
        <p:spPr>
          <a:xfrm>
            <a:off x="3538728" y="1783080"/>
            <a:ext cx="2240280" cy="1920240"/>
          </a:xfrm>
          <a:prstGeom prst="roundRect">
            <a:avLst>
              <a:gd name="adj" fmla="val 3810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3739896" y="1984248"/>
            <a:ext cx="219456" cy="21945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069080" y="19659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b="1" dirty="0">
                <a:solidFill>
                  <a:srgbClr val="12343B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Eval</a:t>
            </a:r>
            <a:endParaRPr lang="zh-CN" sz="1500" dirty="0"/>
          </a:p>
        </p:txBody>
      </p:sp>
      <p:pic>
        <p:nvPicPr>
          <p:cNvPr id="14" name="Image 2" descr="样例与阈值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896" y="2350008"/>
            <a:ext cx="1837944" cy="1207008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824728" y="2743200"/>
            <a:ext cx="411480" cy="0"/>
          </a:xfrm>
          <a:prstGeom prst="line">
            <a:avLst/>
          </a:prstGeom>
          <a:noFill/>
          <a:ln w="25400">
            <a:solidFill>
              <a:srgbClr val="E9A23B"/>
            </a:solidFill>
            <a:prstDash val="solid"/>
            <a:headEnd type="none"/>
            <a:tailEnd type="triangle"/>
          </a:ln>
        </p:spPr>
      </p:sp>
      <p:sp>
        <p:nvSpPr>
          <p:cNvPr id="16" name="Shape 11"/>
          <p:cNvSpPr/>
          <p:nvPr/>
        </p:nvSpPr>
        <p:spPr>
          <a:xfrm>
            <a:off x="6327648" y="1783080"/>
            <a:ext cx="2240280" cy="1920240"/>
          </a:xfrm>
          <a:prstGeom prst="roundRect">
            <a:avLst>
              <a:gd name="adj" fmla="val 3810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6528816" y="198424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858000" y="19659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b="1" dirty="0">
                <a:solidFill>
                  <a:srgbClr val="12343B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Data rules</a:t>
            </a:r>
            <a:endParaRPr lang="zh-CN" sz="1500" dirty="0"/>
          </a:p>
        </p:txBody>
      </p:sp>
      <p:pic>
        <p:nvPicPr>
          <p:cNvPr id="19" name="Image 3" descr="字段与证据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816" y="2350008"/>
            <a:ext cx="1837944" cy="1207008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8613648" y="2743200"/>
            <a:ext cx="411480" cy="0"/>
          </a:xfrm>
          <a:prstGeom prst="line">
            <a:avLst/>
          </a:prstGeom>
          <a:noFill/>
          <a:ln w="25400">
            <a:solidFill>
              <a:srgbClr val="E9A23B"/>
            </a:solidFill>
            <a:prstDash val="solid"/>
            <a:headEnd type="none"/>
            <a:tailEnd type="triangle"/>
          </a:ln>
        </p:spPr>
      </p:sp>
      <p:sp>
        <p:nvSpPr>
          <p:cNvPr id="21" name="Shape 15"/>
          <p:cNvSpPr/>
          <p:nvPr/>
        </p:nvSpPr>
        <p:spPr>
          <a:xfrm>
            <a:off x="9116568" y="1783080"/>
            <a:ext cx="2240280" cy="1920240"/>
          </a:xfrm>
          <a:prstGeom prst="roundRect">
            <a:avLst>
              <a:gd name="adj" fmla="val 3810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9317736" y="198424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9646920" y="19659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b="1" dirty="0">
                <a:solidFill>
                  <a:srgbClr val="12343B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Product</a:t>
            </a:r>
            <a:endParaRPr lang="zh-CN" sz="1500" dirty="0"/>
          </a:p>
        </p:txBody>
      </p:sp>
      <p:pic>
        <p:nvPicPr>
          <p:cNvPr id="24" name="Image 4" descr="权限与体验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7736" y="2350008"/>
            <a:ext cx="1837944" cy="1207008"/>
          </a:xfrm>
          <a:prstGeom prst="rect">
            <a:avLst/>
          </a:prstGeom>
        </p:spPr>
      </p:pic>
      <p:pic>
        <p:nvPicPr>
          <p:cNvPr id="25" name="Image 5" descr="一次项目的复盘应回答：什么可以复制？什么必须因地制宜？谁负责维护？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808" y="4343400"/>
            <a:ext cx="9875520" cy="411480"/>
          </a:xfrm>
          <a:prstGeom prst="rect">
            <a:avLst/>
          </a:prstGeom>
        </p:spPr>
      </p:pic>
      <p:sp>
        <p:nvSpPr>
          <p:cNvPr id="26" name="Shape 18"/>
          <p:cNvSpPr/>
          <p:nvPr/>
        </p:nvSpPr>
        <p:spPr>
          <a:xfrm>
            <a:off x="749808" y="4983480"/>
            <a:ext cx="3108960" cy="868680"/>
          </a:xfrm>
          <a:prstGeom prst="roundRect">
            <a:avLst>
              <a:gd name="adj" fmla="val 8421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27" name="Shape 19"/>
          <p:cNvSpPr/>
          <p:nvPr/>
        </p:nvSpPr>
        <p:spPr>
          <a:xfrm>
            <a:off x="950976" y="518464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28" name="Image 6" descr="证据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0160" y="5166360"/>
            <a:ext cx="2377440" cy="274320"/>
          </a:xfrm>
          <a:prstGeom prst="rect">
            <a:avLst/>
          </a:prstGeom>
        </p:spPr>
      </p:pic>
      <p:pic>
        <p:nvPicPr>
          <p:cNvPr id="29" name="Image 7" descr="保留版本、轨迹和结果。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0976" y="5550408"/>
            <a:ext cx="2706624" cy="155448"/>
          </a:xfrm>
          <a:prstGeom prst="rect">
            <a:avLst/>
          </a:prstGeom>
        </p:spPr>
      </p:pic>
      <p:sp>
        <p:nvSpPr>
          <p:cNvPr id="30" name="Shape 20"/>
          <p:cNvSpPr/>
          <p:nvPr/>
        </p:nvSpPr>
        <p:spPr>
          <a:xfrm>
            <a:off x="4526280" y="4983480"/>
            <a:ext cx="3108960" cy="868680"/>
          </a:xfrm>
          <a:prstGeom prst="roundRect">
            <a:avLst>
              <a:gd name="adj" fmla="val 8421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31" name="Shape 21"/>
          <p:cNvSpPr/>
          <p:nvPr/>
        </p:nvSpPr>
        <p:spPr>
          <a:xfrm>
            <a:off x="4727448" y="5184648"/>
            <a:ext cx="219456" cy="21945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2" name="Image 8" descr="边界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6632" y="5166360"/>
            <a:ext cx="2377440" cy="274320"/>
          </a:xfrm>
          <a:prstGeom prst="rect">
            <a:avLst/>
          </a:prstGeom>
        </p:spPr>
      </p:pic>
      <p:pic>
        <p:nvPicPr>
          <p:cNvPr id="33" name="Image 9" descr="明确人类拍板与回滚。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7448" y="5550408"/>
            <a:ext cx="2706624" cy="155448"/>
          </a:xfrm>
          <a:prstGeom prst="rect">
            <a:avLst/>
          </a:prstGeom>
        </p:spPr>
      </p:pic>
      <p:sp>
        <p:nvSpPr>
          <p:cNvPr id="34" name="Shape 22"/>
          <p:cNvSpPr/>
          <p:nvPr/>
        </p:nvSpPr>
        <p:spPr>
          <a:xfrm>
            <a:off x="8302752" y="4983480"/>
            <a:ext cx="3108960" cy="868680"/>
          </a:xfrm>
          <a:prstGeom prst="roundRect">
            <a:avLst>
              <a:gd name="adj" fmla="val 8421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35" name="Shape 23"/>
          <p:cNvSpPr/>
          <p:nvPr/>
        </p:nvSpPr>
        <p:spPr>
          <a:xfrm>
            <a:off x="8503920" y="5184648"/>
            <a:ext cx="219456" cy="219456"/>
          </a:xfrm>
          <a:prstGeom prst="ellipse">
            <a:avLst/>
          </a:prstGeom>
          <a:solidFill>
            <a:srgbClr val="1B4B53"/>
          </a:solidFill>
          <a:ln w="12700">
            <a:solidFill>
              <a:srgbClr val="1B4B53"/>
            </a:solidFill>
            <a:prstDash val="solid"/>
          </a:ln>
        </p:spPr>
      </p:sp>
      <p:pic>
        <p:nvPicPr>
          <p:cNvPr id="36" name="Image 10" descr="责任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33104" y="5166360"/>
            <a:ext cx="2377440" cy="274320"/>
          </a:xfrm>
          <a:prstGeom prst="rect">
            <a:avLst/>
          </a:prstGeom>
        </p:spPr>
      </p:pic>
      <p:pic>
        <p:nvPicPr>
          <p:cNvPr id="37" name="Image 11" descr="明确产品与业务 owner。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03920" y="5550408"/>
            <a:ext cx="2706624" cy="155448"/>
          </a:xfrm>
          <a:prstGeom prst="rect">
            <a:avLst/>
          </a:prstGeom>
        </p:spPr>
      </p:pic>
      <p:pic>
        <p:nvPicPr>
          <p:cNvPr id="38" name="Image 12" descr="复用资产必须能被另一位同事独立拿走、理解并重跑。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4360" y="6437376"/>
            <a:ext cx="1060704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34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b="1" dirty="0">
                <a:solidFill>
                  <a:srgbClr val="D8F3DC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05 · TAKEAWAYS</a:t>
            </a:r>
            <a:endParaRPr lang="zh-CN" sz="1000" dirty="0"/>
          </a:p>
        </p:txBody>
      </p:sp>
      <p:pic>
        <p:nvPicPr>
          <p:cNvPr id="3" name="Image 0" descr="带走清单：把现场经验变成系统能力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749808"/>
            <a:ext cx="978408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64240" y="429768"/>
            <a:ext cx="502920" cy="502920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64240" y="429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100" b="1" dirty="0">
                <a:solidFill>
                  <a:srgbClr val="FFFFFF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06</a:t>
            </a:r>
            <a:endParaRPr lang="zh-CN" sz="1100" dirty="0"/>
          </a:p>
        </p:txBody>
      </p:sp>
      <p:sp>
        <p:nvSpPr>
          <p:cNvPr id="6" name="Shape 3"/>
          <p:cNvSpPr/>
          <p:nvPr/>
        </p:nvSpPr>
        <p:spPr>
          <a:xfrm>
            <a:off x="685800" y="1645920"/>
            <a:ext cx="3383280" cy="2468880"/>
          </a:xfrm>
          <a:prstGeom prst="roundRect">
            <a:avLst>
              <a:gd name="adj" fmla="val 2963"/>
            </a:avLst>
          </a:prstGeom>
          <a:solidFill>
            <a:srgbClr val="1B4B53"/>
          </a:solidFill>
          <a:ln w="12700">
            <a:solidFill>
              <a:srgbClr val="2E697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1847088"/>
            <a:ext cx="219456" cy="21945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8" name="Image 1" descr="01 · 选对问题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152" y="1828800"/>
            <a:ext cx="2651760" cy="274320"/>
          </a:xfrm>
          <a:prstGeom prst="rect">
            <a:avLst/>
          </a:prstGeom>
        </p:spPr>
      </p:pic>
      <p:pic>
        <p:nvPicPr>
          <p:cNvPr id="9" name="Image 2" descr="从频繁、可观察、价值明确且风险可控的工作开始。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2212848"/>
            <a:ext cx="2980944" cy="1755648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4389120" y="1645920"/>
            <a:ext cx="3383280" cy="2468880"/>
          </a:xfrm>
          <a:prstGeom prst="roundRect">
            <a:avLst>
              <a:gd name="adj" fmla="val 2963"/>
            </a:avLst>
          </a:prstGeom>
          <a:solidFill>
            <a:srgbClr val="1B4B53"/>
          </a:solidFill>
          <a:ln w="12700">
            <a:solidFill>
              <a:srgbClr val="2E6970"/>
            </a:solidFill>
            <a:prstDash val="solid"/>
          </a:ln>
        </p:spPr>
      </p:sp>
      <p:sp>
        <p:nvSpPr>
          <p:cNvPr id="11" name="Shape 6"/>
          <p:cNvSpPr/>
          <p:nvPr/>
        </p:nvSpPr>
        <p:spPr>
          <a:xfrm>
            <a:off x="4590288" y="184708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12" name="Image 3" descr="02 · 先做证据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472" y="1828800"/>
            <a:ext cx="2651760" cy="274320"/>
          </a:xfrm>
          <a:prstGeom prst="rect">
            <a:avLst/>
          </a:prstGeom>
        </p:spPr>
      </p:pic>
      <p:pic>
        <p:nvPicPr>
          <p:cNvPr id="13" name="Image 4" descr="用影子工作、Golden Set、Bad Case 和人工对比建立可信度。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288" y="2212848"/>
            <a:ext cx="2980944" cy="1755648"/>
          </a:xfrm>
          <a:prstGeom prst="rect">
            <a:avLst/>
          </a:prstGeom>
        </p:spPr>
      </p:pic>
      <p:sp>
        <p:nvSpPr>
          <p:cNvPr id="14" name="Shape 7"/>
          <p:cNvSpPr/>
          <p:nvPr/>
        </p:nvSpPr>
        <p:spPr>
          <a:xfrm>
            <a:off x="8092440" y="1645920"/>
            <a:ext cx="3383280" cy="2468880"/>
          </a:xfrm>
          <a:prstGeom prst="roundRect">
            <a:avLst>
              <a:gd name="adj" fmla="val 2963"/>
            </a:avLst>
          </a:prstGeom>
          <a:solidFill>
            <a:srgbClr val="1B4B53"/>
          </a:solidFill>
          <a:ln w="12700">
            <a:solidFill>
              <a:srgbClr val="2E6970"/>
            </a:solidFill>
            <a:prstDash val="solid"/>
          </a:ln>
        </p:spPr>
      </p:sp>
      <p:sp>
        <p:nvSpPr>
          <p:cNvPr id="15" name="Shape 8"/>
          <p:cNvSpPr/>
          <p:nvPr/>
        </p:nvSpPr>
        <p:spPr>
          <a:xfrm>
            <a:off x="8293608" y="184708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16" name="Image 5" descr="03 · 沉淀复用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2792" y="1828800"/>
            <a:ext cx="2651760" cy="274320"/>
          </a:xfrm>
          <a:prstGeom prst="rect">
            <a:avLst/>
          </a:prstGeom>
        </p:spPr>
      </p:pic>
      <p:pic>
        <p:nvPicPr>
          <p:cNvPr id="17" name="Image 6" descr="把 workflow、eval、数据规则和产品边界一起交付。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3608" y="2212848"/>
            <a:ext cx="2980944" cy="1755648"/>
          </a:xfrm>
          <a:prstGeom prst="rect">
            <a:avLst/>
          </a:prstGeom>
        </p:spPr>
      </p:pic>
      <p:pic>
        <p:nvPicPr>
          <p:cNvPr id="18" name="Image 7" descr="下一步：画出一个真实知识工作的当前流程，并标出最小可验证切口。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232" y="4983480"/>
            <a:ext cx="9875520" cy="384048"/>
          </a:xfrm>
          <a:prstGeom prst="rect">
            <a:avLst/>
          </a:prstGeom>
        </p:spPr>
      </p:pic>
      <p:pic>
        <p:nvPicPr>
          <p:cNvPr id="19" name="Image 8" descr="公开来源：Anthropic Building effective agents · OpenAI Evaluation best practices · W3C PROV Overview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360" y="6437376"/>
            <a:ext cx="10607040" cy="182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STSong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Heiti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AI Study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FDE 场景选型与交付</dc:title>
  <dc:subject>FDE 场景选型与交付</dc:subject>
  <dc:creator>AI Study</dc:creator>
  <cp:lastModifiedBy>AI Study</cp:lastModifiedBy>
  <cp:revision>1</cp:revision>
  <dcterms:created xsi:type="dcterms:W3CDTF">2026-09-14T16:20:22Z</dcterms:created>
  <dcterms:modified xsi:type="dcterms:W3CDTF">2026-09-14T16:20:22Z</dcterms:modified>
</cp:coreProperties>
</file>