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开场提醒：本课件用组件责任帮助学习者定位 Agent 系统，不把术语当作功能本身。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结束时让学习者明确：可靠 Agent 的核心不是更多工具，而是清晰边界、可验证轨迹和可复用方法。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4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b="1" dirty="0">
                <a:solidFill>
                  <a:srgbClr val="D8F3DC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AI STUDY · AGENT SYSTEMS</a:t>
            </a:r>
            <a:endParaRPr lang="zh-CN" sz="1000" dirty="0"/>
          </a:p>
        </p:txBody>
      </p:sp>
      <p:pic>
        <p:nvPicPr>
          <p:cNvPr id="3" name="Image 0" descr="Agent 系统现场指南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749808"/>
            <a:ext cx="978408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064240" y="429768"/>
            <a:ext cx="502920" cy="502920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064240" y="4297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100" b="1" dirty="0">
                <a:solidFill>
                  <a:srgbClr val="FFFFFF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01</a:t>
            </a:r>
            <a:endParaRPr lang="zh-CN" sz="1100" dirty="0"/>
          </a:p>
        </p:txBody>
      </p:sp>
      <p:pic>
        <p:nvPicPr>
          <p:cNvPr id="6" name="Image 1" descr="从模型调用走向可执行、可评测、可复用的系统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" y="1828800"/>
            <a:ext cx="6949440" cy="50292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40080" y="2971800"/>
            <a:ext cx="1965960" cy="566928"/>
          </a:xfrm>
          <a:prstGeom prst="roundRect">
            <a:avLst>
              <a:gd name="adj" fmla="val 12903"/>
            </a:avLst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8" name="Image 2" descr="模型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990088"/>
            <a:ext cx="1965960" cy="530352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2971800" y="2971800"/>
            <a:ext cx="1965960" cy="566928"/>
          </a:xfrm>
          <a:prstGeom prst="roundRect">
            <a:avLst>
              <a:gd name="adj" fmla="val 12903"/>
            </a:avLst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0" name="Text 5"/>
          <p:cNvSpPr/>
          <p:nvPr/>
        </p:nvSpPr>
        <p:spPr>
          <a:xfrm>
            <a:off x="2971800" y="2990088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300" b="1" dirty="0">
                <a:solidFill>
                  <a:srgbClr val="12343B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Harness</a:t>
            </a:r>
            <a:endParaRPr lang="zh-CN" sz="1300" dirty="0"/>
          </a:p>
        </p:txBody>
      </p:sp>
      <p:sp>
        <p:nvSpPr>
          <p:cNvPr id="11" name="Shape 6"/>
          <p:cNvSpPr/>
          <p:nvPr/>
        </p:nvSpPr>
        <p:spPr>
          <a:xfrm>
            <a:off x="5303520" y="2971800"/>
            <a:ext cx="1965960" cy="566928"/>
          </a:xfrm>
          <a:prstGeom prst="roundRect">
            <a:avLst>
              <a:gd name="adj" fmla="val 12903"/>
            </a:avLst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5303520" y="2990088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300" b="1" dirty="0">
                <a:solidFill>
                  <a:srgbClr val="12343B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Tool / MCP</a:t>
            </a:r>
            <a:endParaRPr lang="zh-CN" sz="1300" dirty="0"/>
          </a:p>
        </p:txBody>
      </p:sp>
      <p:sp>
        <p:nvSpPr>
          <p:cNvPr id="13" name="Shape 8"/>
          <p:cNvSpPr/>
          <p:nvPr/>
        </p:nvSpPr>
        <p:spPr>
          <a:xfrm>
            <a:off x="7635240" y="2971800"/>
            <a:ext cx="1965960" cy="566928"/>
          </a:xfrm>
          <a:prstGeom prst="roundRect">
            <a:avLst>
              <a:gd name="adj" fmla="val 12903"/>
            </a:avLst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4" name="Text 9"/>
          <p:cNvSpPr/>
          <p:nvPr/>
        </p:nvSpPr>
        <p:spPr>
          <a:xfrm>
            <a:off x="7635240" y="2990088"/>
            <a:ext cx="1965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300" b="1" dirty="0">
                <a:solidFill>
                  <a:srgbClr val="12343B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Skill</a:t>
            </a:r>
            <a:endParaRPr lang="zh-CN" sz="1300" dirty="0"/>
          </a:p>
        </p:txBody>
      </p:sp>
      <p:sp>
        <p:nvSpPr>
          <p:cNvPr id="15" name="Shape 10"/>
          <p:cNvSpPr/>
          <p:nvPr/>
        </p:nvSpPr>
        <p:spPr>
          <a:xfrm>
            <a:off x="9966960" y="2971800"/>
            <a:ext cx="1554480" cy="566928"/>
          </a:xfrm>
          <a:prstGeom prst="roundRect">
            <a:avLst>
              <a:gd name="adj" fmla="val 12903"/>
            </a:avLst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9966960" y="2990088"/>
            <a:ext cx="1554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300" b="1" dirty="0">
                <a:solidFill>
                  <a:srgbClr val="12343B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Memory</a:t>
            </a:r>
            <a:endParaRPr lang="zh-CN" sz="1300" dirty="0"/>
          </a:p>
        </p:txBody>
      </p:sp>
      <p:sp>
        <p:nvSpPr>
          <p:cNvPr id="17" name="Shape 12"/>
          <p:cNvSpPr/>
          <p:nvPr/>
        </p:nvSpPr>
        <p:spPr>
          <a:xfrm>
            <a:off x="2606040" y="3255264"/>
            <a:ext cx="320040" cy="0"/>
          </a:xfrm>
          <a:prstGeom prst="line">
            <a:avLst/>
          </a:prstGeom>
          <a:noFill/>
          <a:ln w="25400">
            <a:solidFill>
              <a:srgbClr val="D8F3DC"/>
            </a:solidFill>
            <a:prstDash val="solid"/>
            <a:headEnd type="none"/>
            <a:tailEnd type="triangle"/>
          </a:ln>
        </p:spPr>
      </p:sp>
      <p:sp>
        <p:nvSpPr>
          <p:cNvPr id="18" name="Shape 13"/>
          <p:cNvSpPr/>
          <p:nvPr/>
        </p:nvSpPr>
        <p:spPr>
          <a:xfrm>
            <a:off x="4937760" y="3255264"/>
            <a:ext cx="320040" cy="0"/>
          </a:xfrm>
          <a:prstGeom prst="line">
            <a:avLst/>
          </a:prstGeom>
          <a:noFill/>
          <a:ln w="25400">
            <a:solidFill>
              <a:srgbClr val="D8F3DC"/>
            </a:solidFill>
            <a:prstDash val="solid"/>
            <a:headEnd type="none"/>
            <a:tailEnd type="triangle"/>
          </a:ln>
        </p:spPr>
      </p:sp>
      <p:sp>
        <p:nvSpPr>
          <p:cNvPr id="19" name="Shape 14"/>
          <p:cNvSpPr/>
          <p:nvPr/>
        </p:nvSpPr>
        <p:spPr>
          <a:xfrm>
            <a:off x="7269480" y="3255264"/>
            <a:ext cx="320040" cy="0"/>
          </a:xfrm>
          <a:prstGeom prst="line">
            <a:avLst/>
          </a:prstGeom>
          <a:noFill/>
          <a:ln w="25400">
            <a:solidFill>
              <a:srgbClr val="D8F3DC"/>
            </a:solidFill>
            <a:prstDash val="solid"/>
            <a:headEnd type="none"/>
            <a:tailEnd type="triangle"/>
          </a:ln>
        </p:spPr>
      </p:sp>
      <p:sp>
        <p:nvSpPr>
          <p:cNvPr id="20" name="Shape 15"/>
          <p:cNvSpPr/>
          <p:nvPr/>
        </p:nvSpPr>
        <p:spPr>
          <a:xfrm>
            <a:off x="9601200" y="3255264"/>
            <a:ext cx="320040" cy="0"/>
          </a:xfrm>
          <a:prstGeom prst="line">
            <a:avLst/>
          </a:prstGeom>
          <a:noFill/>
          <a:ln w="25400">
            <a:solidFill>
              <a:srgbClr val="D8F3DC"/>
            </a:solidFill>
            <a:prstDash val="solid"/>
            <a:headEnd type="none"/>
            <a:tailEnd type="triangle"/>
          </a:ln>
        </p:spPr>
      </p:sp>
      <p:pic>
        <p:nvPicPr>
          <p:cNvPr id="21" name="Image 3" descr="先分清责任，再决定要不要增加能力。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206240"/>
            <a:ext cx="5852160" cy="384048"/>
          </a:xfrm>
          <a:prstGeom prst="rect">
            <a:avLst/>
          </a:prstGeom>
        </p:spPr>
      </p:pic>
      <p:pic>
        <p:nvPicPr>
          <p:cNvPr id="22" name="Image 4" descr="配套课程：AI Agent 系统 · 课程配套初版 · 2026-09-14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" y="6437376"/>
            <a:ext cx="1060704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b="1" dirty="0">
                <a:solidFill>
                  <a:srgbClr val="2A9D8F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01 · PROBLEM MAP</a:t>
            </a:r>
            <a:endParaRPr lang="zh-CN" sz="1000" dirty="0"/>
          </a:p>
        </p:txBody>
      </p:sp>
      <p:pic>
        <p:nvPicPr>
          <p:cNvPr id="3" name="Image 0" descr="一个 Agent 到底要负责什么？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749808"/>
            <a:ext cx="978408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064240" y="429768"/>
            <a:ext cx="502920" cy="502920"/>
          </a:xfrm>
          <a:prstGeom prst="ellipse">
            <a:avLst/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064240" y="4297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100" b="1" dirty="0">
                <a:solidFill>
                  <a:srgbClr val="1B4B53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02</a:t>
            </a:r>
            <a:endParaRPr lang="zh-CN" sz="1100" dirty="0"/>
          </a:p>
        </p:txBody>
      </p:sp>
      <p:pic>
        <p:nvPicPr>
          <p:cNvPr id="6" name="Image 1" descr="复杂任务的难点不只在生成文字，而在于让行动有边界、过程可追踪、结果能复核。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00200"/>
            <a:ext cx="5943600" cy="50292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40080" y="2514600"/>
            <a:ext cx="3337560" cy="2194560"/>
          </a:xfrm>
          <a:prstGeom prst="roundRect">
            <a:avLst>
              <a:gd name="adj" fmla="val 3333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841248" y="2715768"/>
            <a:ext cx="219456" cy="219456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9" name="Image 2" descr="理解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0432" y="2697480"/>
            <a:ext cx="2606040" cy="274320"/>
          </a:xfrm>
          <a:prstGeom prst="rect">
            <a:avLst/>
          </a:prstGeom>
        </p:spPr>
      </p:pic>
      <p:pic>
        <p:nvPicPr>
          <p:cNvPr id="10" name="Image 3" descr="把目标拆成可判断的步骤，识别缺失信息与不确定项。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" y="3081528"/>
            <a:ext cx="2935224" cy="1481328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4434840" y="2514600"/>
            <a:ext cx="3337560" cy="2194560"/>
          </a:xfrm>
          <a:prstGeom prst="roundRect">
            <a:avLst>
              <a:gd name="adj" fmla="val 3333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12" name="Shape 6"/>
          <p:cNvSpPr/>
          <p:nvPr/>
        </p:nvSpPr>
        <p:spPr>
          <a:xfrm>
            <a:off x="4636008" y="2715768"/>
            <a:ext cx="219456" cy="21945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13" name="Image 4" descr="行动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5192" y="2697480"/>
            <a:ext cx="2606040" cy="274320"/>
          </a:xfrm>
          <a:prstGeom prst="rect">
            <a:avLst/>
          </a:prstGeom>
        </p:spPr>
      </p:pic>
      <p:pic>
        <p:nvPicPr>
          <p:cNvPr id="14" name="Image 5" descr="只调用明确授权的工具，记录输入、输出、失败与停止条件。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6008" y="3081528"/>
            <a:ext cx="2935224" cy="1481328"/>
          </a:xfrm>
          <a:prstGeom prst="rect">
            <a:avLst/>
          </a:prstGeom>
        </p:spPr>
      </p:pic>
      <p:sp>
        <p:nvSpPr>
          <p:cNvPr id="15" name="Shape 7"/>
          <p:cNvSpPr/>
          <p:nvPr/>
        </p:nvSpPr>
        <p:spPr>
          <a:xfrm>
            <a:off x="8229600" y="2514600"/>
            <a:ext cx="3337560" cy="2194560"/>
          </a:xfrm>
          <a:prstGeom prst="roundRect">
            <a:avLst>
              <a:gd name="adj" fmla="val 3333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16" name="Shape 8"/>
          <p:cNvSpPr/>
          <p:nvPr/>
        </p:nvSpPr>
        <p:spPr>
          <a:xfrm>
            <a:off x="8430768" y="2715768"/>
            <a:ext cx="219456" cy="219456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17" name="Image 6" descr="交付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9952" y="2697480"/>
            <a:ext cx="2606040" cy="274320"/>
          </a:xfrm>
          <a:prstGeom prst="rect">
            <a:avLst/>
          </a:prstGeom>
        </p:spPr>
      </p:pic>
      <p:pic>
        <p:nvPicPr>
          <p:cNvPr id="18" name="Image 7" descr="输出证据、状态和待确认事项，让下一位接手者可以复用。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30768" y="3081528"/>
            <a:ext cx="2935224" cy="1481328"/>
          </a:xfrm>
          <a:prstGeom prst="rect">
            <a:avLst/>
          </a:prstGeom>
        </p:spPr>
      </p:pic>
      <p:pic>
        <p:nvPicPr>
          <p:cNvPr id="19" name="Image 8" descr="关键判断：把“会回答”升级为“能在边界内完成工作”。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360" y="6437376"/>
            <a:ext cx="1060704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b="1" dirty="0">
                <a:solidFill>
                  <a:srgbClr val="2A9D8F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02 · CORE MODEL</a:t>
            </a:r>
            <a:endParaRPr lang="zh-CN" sz="1000" dirty="0"/>
          </a:p>
        </p:txBody>
      </p:sp>
      <p:pic>
        <p:nvPicPr>
          <p:cNvPr id="3" name="Image 0" descr="五个部件，五种责任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749808"/>
            <a:ext cx="978408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064240" y="429768"/>
            <a:ext cx="502920" cy="502920"/>
          </a:xfrm>
          <a:prstGeom prst="ellipse">
            <a:avLst/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064240" y="4297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100" b="1" dirty="0">
                <a:solidFill>
                  <a:srgbClr val="1B4B53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03</a:t>
            </a:r>
            <a:endParaRPr lang="zh-CN" sz="1100" dirty="0"/>
          </a:p>
        </p:txBody>
      </p:sp>
      <p:sp>
        <p:nvSpPr>
          <p:cNvPr id="6" name="Shape 3"/>
          <p:cNvSpPr/>
          <p:nvPr/>
        </p:nvSpPr>
        <p:spPr>
          <a:xfrm>
            <a:off x="713232" y="1645920"/>
            <a:ext cx="3246120" cy="1417320"/>
          </a:xfrm>
          <a:prstGeom prst="roundRect">
            <a:avLst>
              <a:gd name="adj" fmla="val 5161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914400" y="1847088"/>
            <a:ext cx="219456" cy="219456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8" name="Image 1" descr="模型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584" y="1828800"/>
            <a:ext cx="2514600" cy="274320"/>
          </a:xfrm>
          <a:prstGeom prst="rect">
            <a:avLst/>
          </a:prstGeom>
        </p:spPr>
      </p:pic>
      <p:pic>
        <p:nvPicPr>
          <p:cNvPr id="9" name="Image 2" descr="组织语言与提出下一步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12848"/>
            <a:ext cx="2843784" cy="704088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4507992" y="1645920"/>
            <a:ext cx="3246120" cy="1417320"/>
          </a:xfrm>
          <a:prstGeom prst="roundRect">
            <a:avLst>
              <a:gd name="adj" fmla="val 5161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11" name="Shape 6"/>
          <p:cNvSpPr/>
          <p:nvPr/>
        </p:nvSpPr>
        <p:spPr>
          <a:xfrm>
            <a:off x="4709160" y="1847088"/>
            <a:ext cx="219456" cy="219456"/>
          </a:xfrm>
          <a:prstGeom prst="ellipse">
            <a:avLst/>
          </a:prstGeom>
          <a:solidFill>
            <a:srgbClr val="1B4B53"/>
          </a:solidFill>
          <a:ln w="12700">
            <a:solidFill>
              <a:srgbClr val="1B4B53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5038344" y="182880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500" b="1" dirty="0">
                <a:solidFill>
                  <a:srgbClr val="12343B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Harness</a:t>
            </a:r>
            <a:endParaRPr lang="zh-CN" sz="1500" dirty="0"/>
          </a:p>
        </p:txBody>
      </p:sp>
      <p:pic>
        <p:nvPicPr>
          <p:cNvPr id="13" name="Image 3" descr="管理上下文、循环与状态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9160" y="2212848"/>
            <a:ext cx="2843784" cy="704088"/>
          </a:xfrm>
          <a:prstGeom prst="rect">
            <a:avLst/>
          </a:prstGeom>
        </p:spPr>
      </p:pic>
      <p:sp>
        <p:nvSpPr>
          <p:cNvPr id="14" name="Shape 8"/>
          <p:cNvSpPr/>
          <p:nvPr/>
        </p:nvSpPr>
        <p:spPr>
          <a:xfrm>
            <a:off x="8302752" y="1645920"/>
            <a:ext cx="3246120" cy="1417320"/>
          </a:xfrm>
          <a:prstGeom prst="roundRect">
            <a:avLst>
              <a:gd name="adj" fmla="val 5161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15" name="Shape 9"/>
          <p:cNvSpPr/>
          <p:nvPr/>
        </p:nvSpPr>
        <p:spPr>
          <a:xfrm>
            <a:off x="8503920" y="1847088"/>
            <a:ext cx="219456" cy="21945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sp>
        <p:nvSpPr>
          <p:cNvPr id="16" name="Text 10"/>
          <p:cNvSpPr/>
          <p:nvPr/>
        </p:nvSpPr>
        <p:spPr>
          <a:xfrm>
            <a:off x="8833104" y="182880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500" b="1" dirty="0">
                <a:solidFill>
                  <a:srgbClr val="12343B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Tool</a:t>
            </a:r>
            <a:endParaRPr lang="zh-CN" sz="1500" dirty="0"/>
          </a:p>
        </p:txBody>
      </p:sp>
      <p:pic>
        <p:nvPicPr>
          <p:cNvPr id="17" name="Image 4" descr="执行有限、可审计的动作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3920" y="2212848"/>
            <a:ext cx="2843784" cy="704088"/>
          </a:xfrm>
          <a:prstGeom prst="rect">
            <a:avLst/>
          </a:prstGeom>
        </p:spPr>
      </p:pic>
      <p:sp>
        <p:nvSpPr>
          <p:cNvPr id="18" name="Shape 11"/>
          <p:cNvSpPr/>
          <p:nvPr/>
        </p:nvSpPr>
        <p:spPr>
          <a:xfrm>
            <a:off x="713232" y="3474720"/>
            <a:ext cx="3246120" cy="1417320"/>
          </a:xfrm>
          <a:prstGeom prst="roundRect">
            <a:avLst>
              <a:gd name="adj" fmla="val 5161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19" name="Shape 12"/>
          <p:cNvSpPr/>
          <p:nvPr/>
        </p:nvSpPr>
        <p:spPr>
          <a:xfrm>
            <a:off x="914400" y="3675888"/>
            <a:ext cx="219456" cy="219456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20" name="Text 13"/>
          <p:cNvSpPr/>
          <p:nvPr/>
        </p:nvSpPr>
        <p:spPr>
          <a:xfrm>
            <a:off x="1243584" y="365760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500" b="1" dirty="0">
                <a:solidFill>
                  <a:srgbClr val="12343B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Skill</a:t>
            </a:r>
            <a:endParaRPr lang="zh-CN" sz="1500" dirty="0"/>
          </a:p>
        </p:txBody>
      </p:sp>
      <p:pic>
        <p:nvPicPr>
          <p:cNvPr id="21" name="Image 5" descr="保存经过验证的方法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4041648"/>
            <a:ext cx="2843784" cy="704088"/>
          </a:xfrm>
          <a:prstGeom prst="rect">
            <a:avLst/>
          </a:prstGeom>
        </p:spPr>
      </p:pic>
      <p:sp>
        <p:nvSpPr>
          <p:cNvPr id="22" name="Shape 14"/>
          <p:cNvSpPr/>
          <p:nvPr/>
        </p:nvSpPr>
        <p:spPr>
          <a:xfrm>
            <a:off x="4507992" y="3474720"/>
            <a:ext cx="3246120" cy="1417320"/>
          </a:xfrm>
          <a:prstGeom prst="roundRect">
            <a:avLst>
              <a:gd name="adj" fmla="val 5161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23" name="Shape 15"/>
          <p:cNvSpPr/>
          <p:nvPr/>
        </p:nvSpPr>
        <p:spPr>
          <a:xfrm>
            <a:off x="4709160" y="3675888"/>
            <a:ext cx="219456" cy="219456"/>
          </a:xfrm>
          <a:prstGeom prst="ellipse">
            <a:avLst/>
          </a:prstGeom>
          <a:solidFill>
            <a:srgbClr val="1B4B53"/>
          </a:solidFill>
          <a:ln w="12700">
            <a:solidFill>
              <a:srgbClr val="1B4B53"/>
            </a:solidFill>
            <a:prstDash val="solid"/>
          </a:ln>
        </p:spPr>
      </p:sp>
      <p:sp>
        <p:nvSpPr>
          <p:cNvPr id="24" name="Text 16"/>
          <p:cNvSpPr/>
          <p:nvPr/>
        </p:nvSpPr>
        <p:spPr>
          <a:xfrm>
            <a:off x="5038344" y="365760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500" b="1" dirty="0">
                <a:solidFill>
                  <a:srgbClr val="12343B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Memory</a:t>
            </a:r>
            <a:endParaRPr lang="zh-CN" sz="1500" dirty="0"/>
          </a:p>
        </p:txBody>
      </p:sp>
      <p:pic>
        <p:nvPicPr>
          <p:cNvPr id="25" name="Image 6" descr="保存适用的稳定信息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160" y="4041648"/>
            <a:ext cx="2843784" cy="704088"/>
          </a:xfrm>
          <a:prstGeom prst="rect">
            <a:avLst/>
          </a:prstGeom>
        </p:spPr>
      </p:pic>
      <p:pic>
        <p:nvPicPr>
          <p:cNvPr id="26" name="Image 7" descr="MCP 是连接方式，不自动等于权限；权限仍应由执行层约束。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520" y="5623560"/>
            <a:ext cx="7772400" cy="329184"/>
          </a:xfrm>
          <a:prstGeom prst="rect">
            <a:avLst/>
          </a:prstGeom>
        </p:spPr>
      </p:pic>
      <p:pic>
        <p:nvPicPr>
          <p:cNvPr id="27" name="Image 8" descr="记忆口诀：模型想，Harness 管，Tool 做，Skill 教，Memory 记。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360" y="6437376"/>
            <a:ext cx="1060704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b="1" dirty="0">
                <a:solidFill>
                  <a:srgbClr val="2A9D8F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03 · WORK METHOD</a:t>
            </a:r>
            <a:endParaRPr lang="zh-CN" sz="1000" dirty="0"/>
          </a:p>
        </p:txBody>
      </p:sp>
      <p:pic>
        <p:nvPicPr>
          <p:cNvPr id="3" name="Image 0" descr="把一次运行变成可检查的循环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749808"/>
            <a:ext cx="978408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064240" y="429768"/>
            <a:ext cx="502920" cy="502920"/>
          </a:xfrm>
          <a:prstGeom prst="ellipse">
            <a:avLst/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064240" y="4297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100" b="1" dirty="0">
                <a:solidFill>
                  <a:srgbClr val="1B4B53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04</a:t>
            </a:r>
            <a:endParaRPr lang="zh-CN" sz="1100" dirty="0"/>
          </a:p>
        </p:txBody>
      </p:sp>
      <p:sp>
        <p:nvSpPr>
          <p:cNvPr id="6" name="Shape 3"/>
          <p:cNvSpPr/>
          <p:nvPr/>
        </p:nvSpPr>
        <p:spPr>
          <a:xfrm>
            <a:off x="713232" y="2057400"/>
            <a:ext cx="1920240" cy="640080"/>
          </a:xfrm>
          <a:prstGeom prst="roundRect">
            <a:avLst>
              <a:gd name="adj" fmla="val 11429"/>
            </a:avLst>
          </a:prstGeom>
          <a:solidFill>
            <a:srgbClr val="1B4B53"/>
          </a:solidFill>
          <a:ln w="12700">
            <a:solidFill>
              <a:srgbClr val="1B4B53"/>
            </a:solidFill>
            <a:prstDash val="solid"/>
          </a:ln>
        </p:spPr>
      </p:sp>
      <p:pic>
        <p:nvPicPr>
          <p:cNvPr id="7" name="Image 1" descr="任务与授权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2075688"/>
            <a:ext cx="1920240" cy="603504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3108960" y="2057400"/>
            <a:ext cx="1920240" cy="640080"/>
          </a:xfrm>
          <a:prstGeom prst="roundRect">
            <a:avLst>
              <a:gd name="adj" fmla="val 11429"/>
            </a:avLst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9" name="Image 2" descr="上下文包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0" y="2075688"/>
            <a:ext cx="1920240" cy="603504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5504688" y="2057400"/>
            <a:ext cx="1920240" cy="640080"/>
          </a:xfrm>
          <a:prstGeom prst="roundRect">
            <a:avLst>
              <a:gd name="adj" fmla="val 11429"/>
            </a:avLst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11" name="Image 3" descr="工具动作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4688" y="2075688"/>
            <a:ext cx="1920240" cy="603504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7900416" y="2057400"/>
            <a:ext cx="1920240" cy="640080"/>
          </a:xfrm>
          <a:prstGeom prst="roundRect">
            <a:avLst>
              <a:gd name="adj" fmla="val 11429"/>
            </a:avLst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13" name="Image 4" descr="轨迹记录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0416" y="2075688"/>
            <a:ext cx="1920240" cy="603504"/>
          </a:xfrm>
          <a:prstGeom prst="rect">
            <a:avLst/>
          </a:prstGeom>
        </p:spPr>
      </p:pic>
      <p:sp>
        <p:nvSpPr>
          <p:cNvPr id="14" name="Shape 7"/>
          <p:cNvSpPr/>
          <p:nvPr/>
        </p:nvSpPr>
        <p:spPr>
          <a:xfrm>
            <a:off x="10058400" y="3429000"/>
            <a:ext cx="1417320" cy="640080"/>
          </a:xfrm>
          <a:prstGeom prst="roundRect">
            <a:avLst>
              <a:gd name="adj" fmla="val 11429"/>
            </a:avLst>
          </a:prstGeom>
          <a:solidFill>
            <a:srgbClr val="1B4B53"/>
          </a:solidFill>
          <a:ln w="12700">
            <a:solidFill>
              <a:srgbClr val="1B4B53"/>
            </a:solidFill>
            <a:prstDash val="solid"/>
          </a:ln>
        </p:spPr>
      </p:sp>
      <p:pic>
        <p:nvPicPr>
          <p:cNvPr id="15" name="Image 5" descr="人工拍板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8400" y="3447288"/>
            <a:ext cx="1417320" cy="603504"/>
          </a:xfrm>
          <a:prstGeom prst="rect">
            <a:avLst/>
          </a:prstGeom>
        </p:spPr>
      </p:pic>
      <p:sp>
        <p:nvSpPr>
          <p:cNvPr id="16" name="Shape 8"/>
          <p:cNvSpPr/>
          <p:nvPr/>
        </p:nvSpPr>
        <p:spPr>
          <a:xfrm>
            <a:off x="2633472" y="2377440"/>
            <a:ext cx="429768" cy="0"/>
          </a:xfrm>
          <a:prstGeom prst="line">
            <a:avLst/>
          </a:prstGeom>
          <a:noFill/>
          <a:ln w="25400">
            <a:solidFill>
              <a:srgbClr val="2A9D8F"/>
            </a:solidFill>
            <a:prstDash val="solid"/>
            <a:headEnd type="none"/>
            <a:tailEnd type="triangle"/>
          </a:ln>
        </p:spPr>
      </p:sp>
      <p:sp>
        <p:nvSpPr>
          <p:cNvPr id="17" name="Shape 9"/>
          <p:cNvSpPr/>
          <p:nvPr/>
        </p:nvSpPr>
        <p:spPr>
          <a:xfrm>
            <a:off x="5029200" y="2377440"/>
            <a:ext cx="429768" cy="0"/>
          </a:xfrm>
          <a:prstGeom prst="line">
            <a:avLst/>
          </a:prstGeom>
          <a:noFill/>
          <a:ln w="25400">
            <a:solidFill>
              <a:srgbClr val="2A9D8F"/>
            </a:solidFill>
            <a:prstDash val="solid"/>
            <a:headEnd type="none"/>
            <a:tailEnd type="triangle"/>
          </a:ln>
        </p:spPr>
      </p:sp>
      <p:sp>
        <p:nvSpPr>
          <p:cNvPr id="18" name="Shape 10"/>
          <p:cNvSpPr/>
          <p:nvPr/>
        </p:nvSpPr>
        <p:spPr>
          <a:xfrm>
            <a:off x="7424928" y="2377440"/>
            <a:ext cx="429768" cy="0"/>
          </a:xfrm>
          <a:prstGeom prst="line">
            <a:avLst/>
          </a:prstGeom>
          <a:noFill/>
          <a:ln w="25400">
            <a:solidFill>
              <a:srgbClr val="2A9D8F"/>
            </a:solidFill>
            <a:prstDash val="solid"/>
            <a:headEnd type="none"/>
            <a:tailEnd type="triangle"/>
          </a:ln>
        </p:spPr>
      </p:sp>
      <p:sp>
        <p:nvSpPr>
          <p:cNvPr id="19" name="Shape 11"/>
          <p:cNvSpPr/>
          <p:nvPr/>
        </p:nvSpPr>
        <p:spPr>
          <a:xfrm>
            <a:off x="9820656" y="2377440"/>
            <a:ext cx="420624" cy="960120"/>
          </a:xfrm>
          <a:prstGeom prst="line">
            <a:avLst/>
          </a:prstGeom>
          <a:noFill/>
          <a:ln w="25400">
            <a:solidFill>
              <a:srgbClr val="E9A23B"/>
            </a:solidFill>
            <a:prstDash val="solid"/>
            <a:headEnd type="none"/>
            <a:tailEnd type="triangle"/>
          </a:ln>
        </p:spPr>
      </p:sp>
      <p:pic>
        <p:nvPicPr>
          <p:cNvPr id="20" name="Image 6" descr="任一步骤都应有失败出口：拒绝越权、标记缺失、暂停冲突、等待确认。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" y="3977640"/>
            <a:ext cx="8595360" cy="411480"/>
          </a:xfrm>
          <a:prstGeom prst="rect">
            <a:avLst/>
          </a:prstGeom>
        </p:spPr>
      </p:pic>
      <p:sp>
        <p:nvSpPr>
          <p:cNvPr id="21" name="Shape 12"/>
          <p:cNvSpPr/>
          <p:nvPr/>
        </p:nvSpPr>
        <p:spPr>
          <a:xfrm>
            <a:off x="731520" y="4663440"/>
            <a:ext cx="3200400" cy="1005840"/>
          </a:xfrm>
          <a:prstGeom prst="roundRect">
            <a:avLst>
              <a:gd name="adj" fmla="val 7273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22" name="Shape 13"/>
          <p:cNvSpPr/>
          <p:nvPr/>
        </p:nvSpPr>
        <p:spPr>
          <a:xfrm>
            <a:off x="932688" y="4864608"/>
            <a:ext cx="219456" cy="219456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23" name="Image 7" descr="输入合同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1872" y="4846320"/>
            <a:ext cx="2468880" cy="274320"/>
          </a:xfrm>
          <a:prstGeom prst="rect">
            <a:avLst/>
          </a:prstGeom>
        </p:spPr>
      </p:pic>
      <p:pic>
        <p:nvPicPr>
          <p:cNvPr id="24" name="Image 8" descr="允许什么、禁止什么、完成标准是什么。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2688" y="5230368"/>
            <a:ext cx="2798064" cy="292608"/>
          </a:xfrm>
          <a:prstGeom prst="rect">
            <a:avLst/>
          </a:prstGeom>
        </p:spPr>
      </p:pic>
      <p:sp>
        <p:nvSpPr>
          <p:cNvPr id="25" name="Shape 14"/>
          <p:cNvSpPr/>
          <p:nvPr/>
        </p:nvSpPr>
        <p:spPr>
          <a:xfrm>
            <a:off x="4480560" y="4663440"/>
            <a:ext cx="3200400" cy="1005840"/>
          </a:xfrm>
          <a:prstGeom prst="roundRect">
            <a:avLst>
              <a:gd name="adj" fmla="val 7273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26" name="Shape 15"/>
          <p:cNvSpPr/>
          <p:nvPr/>
        </p:nvSpPr>
        <p:spPr>
          <a:xfrm>
            <a:off x="4681728" y="4864608"/>
            <a:ext cx="219456" cy="219456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27" name="Image 9" descr="结果合同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10912" y="4846320"/>
            <a:ext cx="2468880" cy="274320"/>
          </a:xfrm>
          <a:prstGeom prst="rect">
            <a:avLst/>
          </a:prstGeom>
        </p:spPr>
      </p:pic>
      <p:pic>
        <p:nvPicPr>
          <p:cNvPr id="28" name="Image 10" descr="主张对应证据，未知项不可被润色掩盖。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81728" y="5230368"/>
            <a:ext cx="2798064" cy="292608"/>
          </a:xfrm>
          <a:prstGeom prst="rect">
            <a:avLst/>
          </a:prstGeom>
        </p:spPr>
      </p:pic>
      <p:sp>
        <p:nvSpPr>
          <p:cNvPr id="29" name="Shape 16"/>
          <p:cNvSpPr/>
          <p:nvPr/>
        </p:nvSpPr>
        <p:spPr>
          <a:xfrm>
            <a:off x="8229600" y="4663440"/>
            <a:ext cx="3200400" cy="1005840"/>
          </a:xfrm>
          <a:prstGeom prst="roundRect">
            <a:avLst>
              <a:gd name="adj" fmla="val 7273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30" name="Shape 17"/>
          <p:cNvSpPr/>
          <p:nvPr/>
        </p:nvSpPr>
        <p:spPr>
          <a:xfrm>
            <a:off x="8430768" y="4864608"/>
            <a:ext cx="219456" cy="21945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31" name="Image 11" descr="恢复合同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59952" y="4846320"/>
            <a:ext cx="2468880" cy="274320"/>
          </a:xfrm>
          <a:prstGeom prst="rect">
            <a:avLst/>
          </a:prstGeom>
        </p:spPr>
      </p:pic>
      <p:pic>
        <p:nvPicPr>
          <p:cNvPr id="32" name="Image 12" descr="谁接手、从哪里继续、哪些动作不能重做。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30768" y="5230368"/>
            <a:ext cx="2798064" cy="292608"/>
          </a:xfrm>
          <a:prstGeom prst="rect">
            <a:avLst/>
          </a:prstGeom>
        </p:spPr>
      </p:pic>
      <p:pic>
        <p:nvPicPr>
          <p:cNvPr id="33" name="Image 13" descr="不要只看最终回答；轨迹和失败处理也是系统产物。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4360" y="6437376"/>
            <a:ext cx="1060704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b="1" dirty="0">
                <a:solidFill>
                  <a:srgbClr val="2A9D8F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04 · PRACTICE</a:t>
            </a:r>
            <a:endParaRPr lang="zh-CN" sz="1000" dirty="0"/>
          </a:p>
        </p:txBody>
      </p:sp>
      <p:pic>
        <p:nvPicPr>
          <p:cNvPr id="3" name="Image 0" descr="案例：公开资料研究助手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749808"/>
            <a:ext cx="978408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064240" y="429768"/>
            <a:ext cx="502920" cy="502920"/>
          </a:xfrm>
          <a:prstGeom prst="ellipse">
            <a:avLst/>
          </a:prstGeom>
          <a:solidFill>
            <a:srgbClr val="E8F1F2"/>
          </a:solidFill>
          <a:ln w="12700">
            <a:solidFill>
              <a:srgbClr val="E8F1F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064240" y="4297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100" b="1" dirty="0">
                <a:solidFill>
                  <a:srgbClr val="1B4B53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05</a:t>
            </a:r>
            <a:endParaRPr lang="zh-CN" sz="1100" dirty="0"/>
          </a:p>
        </p:txBody>
      </p:sp>
      <p:pic>
        <p:nvPicPr>
          <p:cNvPr id="6" name="Image 1" descr="目标：比较三份公开教程的配置说明，交付一份带证据的差异简报。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554480"/>
            <a:ext cx="7772400" cy="384048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58368" y="2240280"/>
            <a:ext cx="3291840" cy="2377440"/>
          </a:xfrm>
          <a:prstGeom prst="roundRect">
            <a:avLst>
              <a:gd name="adj" fmla="val 3077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859536" y="2441448"/>
            <a:ext cx="219456" cy="219456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9" name="Image 2" descr="正常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" y="2423160"/>
            <a:ext cx="2560320" cy="274320"/>
          </a:xfrm>
          <a:prstGeom prst="rect">
            <a:avLst/>
          </a:prstGeom>
        </p:spPr>
      </p:pic>
      <p:pic>
        <p:nvPicPr>
          <p:cNvPr id="10" name="Image 3" descr="资料完整；每条关键事实都能回到公开来源；明确比较范围。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536" y="2807208"/>
            <a:ext cx="2889504" cy="1664208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4443984" y="2240280"/>
            <a:ext cx="3291840" cy="2377440"/>
          </a:xfrm>
          <a:prstGeom prst="roundRect">
            <a:avLst>
              <a:gd name="adj" fmla="val 3077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12" name="Shape 6"/>
          <p:cNvSpPr/>
          <p:nvPr/>
        </p:nvSpPr>
        <p:spPr>
          <a:xfrm>
            <a:off x="4645152" y="2441448"/>
            <a:ext cx="219456" cy="21945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13" name="Image 4" descr="边界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4336" y="2423160"/>
            <a:ext cx="2560320" cy="274320"/>
          </a:xfrm>
          <a:prstGeom prst="rect">
            <a:avLst/>
          </a:prstGeom>
        </p:spPr>
      </p:pic>
      <p:pic>
        <p:nvPicPr>
          <p:cNvPr id="14" name="Image 5" descr="遇到提示注入、越权地址或虚构凭证时，执行层拒绝并记录。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5152" y="2807208"/>
            <a:ext cx="2889504" cy="1664208"/>
          </a:xfrm>
          <a:prstGeom prst="rect">
            <a:avLst/>
          </a:prstGeom>
        </p:spPr>
      </p:pic>
      <p:sp>
        <p:nvSpPr>
          <p:cNvPr id="15" name="Shape 7"/>
          <p:cNvSpPr/>
          <p:nvPr/>
        </p:nvSpPr>
        <p:spPr>
          <a:xfrm>
            <a:off x="8229600" y="2240280"/>
            <a:ext cx="3291840" cy="2377440"/>
          </a:xfrm>
          <a:prstGeom prst="roundRect">
            <a:avLst>
              <a:gd name="adj" fmla="val 3077"/>
            </a:avLst>
          </a:prstGeom>
          <a:solidFill>
            <a:srgbClr val="E8F1F2"/>
          </a:solidFill>
          <a:ln w="12700">
            <a:solidFill>
              <a:srgbClr val="C9DADC"/>
            </a:solidFill>
            <a:prstDash val="solid"/>
          </a:ln>
        </p:spPr>
      </p:sp>
      <p:sp>
        <p:nvSpPr>
          <p:cNvPr id="16" name="Shape 8"/>
          <p:cNvSpPr/>
          <p:nvPr/>
        </p:nvSpPr>
        <p:spPr>
          <a:xfrm>
            <a:off x="8430768" y="2441448"/>
            <a:ext cx="219456" cy="219456"/>
          </a:xfrm>
          <a:prstGeom prst="ellipse">
            <a:avLst/>
          </a:prstGeom>
          <a:solidFill>
            <a:srgbClr val="1B4B53"/>
          </a:solidFill>
          <a:ln w="12700">
            <a:solidFill>
              <a:srgbClr val="1B4B53"/>
            </a:solidFill>
            <a:prstDash val="solid"/>
          </a:ln>
        </p:spPr>
      </p:sp>
      <p:pic>
        <p:nvPicPr>
          <p:cNvPr id="17" name="Image 6" descr="验收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59952" y="2423160"/>
            <a:ext cx="2560320" cy="274320"/>
          </a:xfrm>
          <a:prstGeom prst="rect">
            <a:avLst/>
          </a:prstGeom>
        </p:spPr>
      </p:pic>
      <p:pic>
        <p:nvPicPr>
          <p:cNvPr id="18" name="Image 7" descr="五个固定样例覆盖完整、缺失、冲突、注入和敏感标记。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30768" y="2807208"/>
            <a:ext cx="2889504" cy="1664208"/>
          </a:xfrm>
          <a:prstGeom prst="rect">
            <a:avLst/>
          </a:prstGeom>
        </p:spPr>
      </p:pic>
      <p:pic>
        <p:nvPicPr>
          <p:cNvPr id="19" name="Image 8" descr="练习：画出系统图，写出工具契约，再让同伴提出一个失败场景。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368" y="5212080"/>
            <a:ext cx="9784080" cy="384048"/>
          </a:xfrm>
          <a:prstGeom prst="rect">
            <a:avLst/>
          </a:prstGeom>
        </p:spPr>
      </p:pic>
      <p:pic>
        <p:nvPicPr>
          <p:cNvPr id="20" name="Image 9" descr="通过条件：越权调用为零；关键事实可映射证据；未知项被明确保留。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360" y="6437376"/>
            <a:ext cx="1060704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34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000" b="1" dirty="0">
                <a:solidFill>
                  <a:srgbClr val="D8F3DC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05 · TAKEAWAYS</a:t>
            </a:r>
            <a:endParaRPr lang="zh-CN" sz="1000" dirty="0"/>
          </a:p>
        </p:txBody>
      </p:sp>
      <p:pic>
        <p:nvPicPr>
          <p:cNvPr id="3" name="Image 0" descr="带走清单：可靠性来自边界与复用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749808"/>
            <a:ext cx="9784080" cy="56692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1064240" y="429768"/>
            <a:ext cx="502920" cy="502920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1064240" y="4297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zh-CN" altLang="en-US" sz="1100" b="1" dirty="0">
                <a:solidFill>
                  <a:srgbClr val="FFFFFF"/>
                </a:solidFill>
                <a:latin typeface="Heiti SC" pitchFamily="34" charset="0"/>
                <a:ea typeface="Heiti SC" pitchFamily="34" charset="-122"/>
                <a:cs typeface="Heiti SC" pitchFamily="34" charset="-120"/>
              </a:rPr>
              <a:t>06</a:t>
            </a:r>
            <a:endParaRPr lang="zh-CN" sz="1100" dirty="0"/>
          </a:p>
        </p:txBody>
      </p:sp>
      <p:sp>
        <p:nvSpPr>
          <p:cNvPr id="6" name="Shape 3"/>
          <p:cNvSpPr/>
          <p:nvPr/>
        </p:nvSpPr>
        <p:spPr>
          <a:xfrm>
            <a:off x="685800" y="1645920"/>
            <a:ext cx="3383280" cy="2468880"/>
          </a:xfrm>
          <a:prstGeom prst="roundRect">
            <a:avLst>
              <a:gd name="adj" fmla="val 2963"/>
            </a:avLst>
          </a:prstGeom>
          <a:solidFill>
            <a:srgbClr val="1B4B53"/>
          </a:solidFill>
          <a:ln w="12700">
            <a:solidFill>
              <a:srgbClr val="2E697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86968" y="1847088"/>
            <a:ext cx="219456" cy="219456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8" name="Image 1" descr="01 · 分工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152" y="1828800"/>
            <a:ext cx="2651760" cy="274320"/>
          </a:xfrm>
          <a:prstGeom prst="rect">
            <a:avLst/>
          </a:prstGeom>
        </p:spPr>
      </p:pic>
      <p:pic>
        <p:nvPicPr>
          <p:cNvPr id="9" name="Image 2" descr="模型、Harness、Tool、Skill、Memory 各自承担不同责任。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" y="2212848"/>
            <a:ext cx="2980944" cy="1755648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4389120" y="1645920"/>
            <a:ext cx="3383280" cy="2468880"/>
          </a:xfrm>
          <a:prstGeom prst="roundRect">
            <a:avLst>
              <a:gd name="adj" fmla="val 2963"/>
            </a:avLst>
          </a:prstGeom>
          <a:solidFill>
            <a:srgbClr val="1B4B53"/>
          </a:solidFill>
          <a:ln w="12700">
            <a:solidFill>
              <a:srgbClr val="2E6970"/>
            </a:solidFill>
            <a:prstDash val="solid"/>
          </a:ln>
        </p:spPr>
      </p:sp>
      <p:sp>
        <p:nvSpPr>
          <p:cNvPr id="11" name="Shape 6"/>
          <p:cNvSpPr/>
          <p:nvPr/>
        </p:nvSpPr>
        <p:spPr>
          <a:xfrm>
            <a:off x="4590288" y="1847088"/>
            <a:ext cx="219456" cy="219456"/>
          </a:xfrm>
          <a:prstGeom prst="ellipse">
            <a:avLst/>
          </a:prstGeom>
          <a:solidFill>
            <a:srgbClr val="E9A23B"/>
          </a:solidFill>
          <a:ln w="12700">
            <a:solidFill>
              <a:srgbClr val="E9A23B"/>
            </a:solidFill>
            <a:prstDash val="solid"/>
          </a:ln>
        </p:spPr>
      </p:sp>
      <p:pic>
        <p:nvPicPr>
          <p:cNvPr id="12" name="Image 3" descr="02 · 评测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472" y="1828800"/>
            <a:ext cx="2651760" cy="274320"/>
          </a:xfrm>
          <a:prstGeom prst="rect">
            <a:avLst/>
          </a:prstGeom>
        </p:spPr>
      </p:pic>
      <p:pic>
        <p:nvPicPr>
          <p:cNvPr id="13" name="Image 4" descr="同时看结果、轨迹、来源、成本和失败恢复，不用一个平均分掩盖严重错误。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0288" y="2212848"/>
            <a:ext cx="2980944" cy="1755648"/>
          </a:xfrm>
          <a:prstGeom prst="rect">
            <a:avLst/>
          </a:prstGeom>
        </p:spPr>
      </p:pic>
      <p:sp>
        <p:nvSpPr>
          <p:cNvPr id="14" name="Shape 7"/>
          <p:cNvSpPr/>
          <p:nvPr/>
        </p:nvSpPr>
        <p:spPr>
          <a:xfrm>
            <a:off x="8092440" y="1645920"/>
            <a:ext cx="3383280" cy="2468880"/>
          </a:xfrm>
          <a:prstGeom prst="roundRect">
            <a:avLst>
              <a:gd name="adj" fmla="val 2963"/>
            </a:avLst>
          </a:prstGeom>
          <a:solidFill>
            <a:srgbClr val="1B4B53"/>
          </a:solidFill>
          <a:ln w="12700">
            <a:solidFill>
              <a:srgbClr val="2E6970"/>
            </a:solidFill>
            <a:prstDash val="solid"/>
          </a:ln>
        </p:spPr>
      </p:sp>
      <p:sp>
        <p:nvSpPr>
          <p:cNvPr id="15" name="Shape 8"/>
          <p:cNvSpPr/>
          <p:nvPr/>
        </p:nvSpPr>
        <p:spPr>
          <a:xfrm>
            <a:off x="8293608" y="1847088"/>
            <a:ext cx="219456" cy="219456"/>
          </a:xfrm>
          <a:prstGeom prst="ellipse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pic>
        <p:nvPicPr>
          <p:cNvPr id="16" name="Image 5" descr="03 · 复用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2792" y="1828800"/>
            <a:ext cx="2651760" cy="274320"/>
          </a:xfrm>
          <a:prstGeom prst="rect">
            <a:avLst/>
          </a:prstGeom>
        </p:spPr>
      </p:pic>
      <p:pic>
        <p:nvPicPr>
          <p:cNvPr id="17" name="Image 6" descr="把一次交付沉淀成 workflow、eval、数据规则与可维护的模板。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3608" y="2212848"/>
            <a:ext cx="2980944" cy="1755648"/>
          </a:xfrm>
          <a:prstGeom prst="rect">
            <a:avLst/>
          </a:prstGeom>
        </p:spPr>
      </p:pic>
      <p:pic>
        <p:nvPicPr>
          <p:cNvPr id="18" name="Image 7" descr="下一步：用一个低风险、可回滚的公开资料任务跑通完整闭环。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232" y="4983480"/>
            <a:ext cx="9509760" cy="384048"/>
          </a:xfrm>
          <a:prstGeom prst="rect">
            <a:avLst/>
          </a:prstGeom>
        </p:spPr>
      </p:pic>
      <p:pic>
        <p:nvPicPr>
          <p:cNvPr id="19" name="Image 8" descr="公开来源：Anthropic Building effective agents · Anthropic Demystifying evals for AI agents · OWASP Prompt Injection Prevention Cheat Sheet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360" y="6437376"/>
            <a:ext cx="10607040" cy="1828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STSong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Heiti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AI Study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Agent 系统现场指南</dc:title>
  <dc:subject>Agent 系统现场指南</dc:subject>
  <dc:creator>AI Study</dc:creator>
  <cp:lastModifiedBy>AI Study</cp:lastModifiedBy>
  <cp:revision>1</cp:revision>
  <dcterms:created xsi:type="dcterms:W3CDTF">2026-09-14T16:20:17Z</dcterms:created>
  <dcterms:modified xsi:type="dcterms:W3CDTF">2026-09-14T16:20:17Z</dcterms:modified>
</cp:coreProperties>
</file>